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85" r:id="rId4"/>
    <p:sldId id="320" r:id="rId5"/>
    <p:sldId id="321" r:id="rId6"/>
    <p:sldId id="322" r:id="rId7"/>
    <p:sldId id="284" r:id="rId8"/>
    <p:sldId id="301" r:id="rId9"/>
    <p:sldId id="367" r:id="rId10"/>
    <p:sldId id="353" r:id="rId11"/>
    <p:sldId id="354" r:id="rId12"/>
    <p:sldId id="355" r:id="rId13"/>
    <p:sldId id="358" r:id="rId14"/>
    <p:sldId id="366" r:id="rId15"/>
    <p:sldId id="359" r:id="rId16"/>
    <p:sldId id="350" r:id="rId17"/>
    <p:sldId id="369" r:id="rId18"/>
    <p:sldId id="370" r:id="rId19"/>
    <p:sldId id="371" r:id="rId20"/>
    <p:sldId id="372" r:id="rId21"/>
    <p:sldId id="351" r:id="rId22"/>
    <p:sldId id="346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99"/>
    <a:srgbClr val="0000FF"/>
    <a:srgbClr val="FFFF00"/>
    <a:srgbClr val="6600CC"/>
    <a:srgbClr val="333300"/>
    <a:srgbClr val="00FF00"/>
    <a:srgbClr val="9900FF"/>
    <a:srgbClr val="00FF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786" y="-96"/>
      </p:cViewPr>
      <p:guideLst>
        <p:guide orient="horz" pos="211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628652" y="352241"/>
            <a:ext cx="7886699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accent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png"/><Relationship Id="rId14" Type="http://schemas.microsoft.com/office/2007/relationships/hdphoto" Target="../media/hdphoto1.wdp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C83C4-A236-483F-94E1-16AFA86FA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E8863-1879-49C9-9D7E-0C23B4A06F4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929089"/>
              </a:clrFrom>
              <a:clrTo>
                <a:srgbClr val="929089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1000"/>
                    </a14:imgEffect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73" b="8598"/>
          <a:stretch>
            <a:fillRect/>
          </a:stretch>
        </p:blipFill>
        <p:spPr>
          <a:xfrm>
            <a:off x="1786" y="552450"/>
            <a:ext cx="9142214" cy="571582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50800" dist="50800" sx="31000" sy="31000" algn="ctr" rotWithShape="0">
              <a:srgbClr val="000000">
                <a:alpha val="98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9" name="矩形 8"/>
          <p:cNvSpPr/>
          <p:nvPr userDrawn="1"/>
        </p:nvSpPr>
        <p:spPr>
          <a:xfrm>
            <a:off x="1786" y="6374296"/>
            <a:ext cx="9142214" cy="4837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9143999" cy="4413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龚章俊班徽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140700" y="111125"/>
            <a:ext cx="904875" cy="88265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microsoft.com/office/2007/relationships/hdphoto" Target="../media/hdphoto2.wdp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663700" y="1273175"/>
            <a:ext cx="5816600" cy="2665095"/>
          </a:xfrm>
        </p:spPr>
        <p:txBody>
          <a:bodyPr>
            <a:normAutofit fontScale="90000"/>
          </a:bodyPr>
          <a:lstStyle/>
          <a:p>
            <a:r>
              <a:rPr lang="en-US" altLang="zh-CN" sz="8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16</a:t>
            </a:r>
            <a:r>
              <a:rPr lang="zh-CN" altLang="en-US" sz="8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物联网</a:t>
            </a:r>
            <a:r>
              <a:rPr lang="en-US" altLang="zh-CN" sz="8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8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班</a:t>
            </a:r>
            <a:br>
              <a:rPr lang="zh-CN" altLang="en-US" sz="96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sz="6000" b="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班风学风建设</a:t>
            </a:r>
            <a:endParaRPr lang="zh-CN" altLang="en-US" sz="6000" b="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" name="副标题 1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94083" y="4936358"/>
            <a:ext cx="7755835" cy="1128266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 prst="hardEdge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zh-CN" sz="6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I  O  T</a:t>
            </a:r>
            <a:endParaRPr lang="en-US" altLang="zh-CN" sz="6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4" t="30487" r="17599" b="25843"/>
          <a:stretch>
            <a:fillRect/>
          </a:stretch>
        </p:blipFill>
        <p:spPr>
          <a:xfrm rot="1130161">
            <a:off x="7036022" y="3158599"/>
            <a:ext cx="1869141" cy="1890875"/>
          </a:xfrm>
          <a:prstGeom prst="rect">
            <a:avLst/>
          </a:prstGeom>
        </p:spPr>
      </p:pic>
      <p:pic>
        <p:nvPicPr>
          <p:cNvPr id="2" name="图片 1" descr="QQ图片201711141743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80000">
            <a:off x="167640" y="3251835"/>
            <a:ext cx="2753995" cy="15487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4" t="36085" r="29791" b="31447"/>
          <a:stretch>
            <a:fillRect/>
          </a:stretch>
        </p:blipFill>
        <p:spPr>
          <a:xfrm rot="20898700">
            <a:off x="255032" y="821211"/>
            <a:ext cx="2424928" cy="29903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2" y="820391"/>
            <a:ext cx="2402197" cy="32054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0" y="683421"/>
            <a:ext cx="1834793" cy="24463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4" t="27936" r="13768" b="14097"/>
          <a:stretch>
            <a:fillRect/>
          </a:stretch>
        </p:blipFill>
        <p:spPr>
          <a:xfrm rot="1537576">
            <a:off x="5162550" y="2964180"/>
            <a:ext cx="2467610" cy="26435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5149">
            <a:off x="1608775" y="3102969"/>
            <a:ext cx="2007682" cy="267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 rot="890695">
            <a:off x="743999" y="901348"/>
            <a:ext cx="2392661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zh-CN" altLang="en-US" sz="400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运动会</a:t>
            </a:r>
            <a:endParaRPr lang="zh-CN" altLang="en-US" sz="3600" dirty="0">
              <a:ln w="18415" cmpd="sng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"/>
                    </a14:imgEffect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95" y="1299210"/>
            <a:ext cx="3532505" cy="2649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77406" y="715629"/>
            <a:ext cx="3267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彩云" pitchFamily="2" charset="-122"/>
                <a:ea typeface="华文彩云" pitchFamily="2" charset="-122"/>
              </a:rPr>
              <a:t>愉快的秋游活动</a:t>
            </a:r>
            <a:endParaRPr lang="zh-CN" altLang="en-US" sz="3200" dirty="0">
              <a:latin typeface="华文彩云" pitchFamily="2" charset="-122"/>
              <a:ea typeface="华文彩云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87">
            <a:off x="5680710" y="782955"/>
            <a:ext cx="3028950" cy="227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9" y="3857140"/>
            <a:ext cx="2917113" cy="21878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000">
            <a:off x="5718810" y="3601720"/>
            <a:ext cx="3359150" cy="2383155"/>
          </a:xfrm>
          <a:prstGeom prst="rect">
            <a:avLst/>
          </a:prstGeom>
        </p:spPr>
      </p:pic>
      <p:pic>
        <p:nvPicPr>
          <p:cNvPr id="11" name="图片 10" descr="2F46AAB83C25EAB15CDA2B3EB51C97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300" y="2141855"/>
            <a:ext cx="1822450" cy="24288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9318">
            <a:off x="488339" y="910233"/>
            <a:ext cx="3102026" cy="2326520"/>
          </a:xfrm>
          <a:prstGeom prst="snip2Same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2089">
            <a:off x="574365" y="3563557"/>
            <a:ext cx="2410882" cy="3214509"/>
          </a:xfrm>
          <a:prstGeom prst="flowChartPunchedTape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9473">
            <a:off x="6218734" y="803743"/>
            <a:ext cx="1904625" cy="2539500"/>
          </a:xfrm>
          <a:prstGeom prst="trapezoid">
            <a:avLst>
              <a:gd name="adj" fmla="val 12292"/>
            </a:avLst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5364">
            <a:off x="5262894" y="3765264"/>
            <a:ext cx="3386000" cy="2539500"/>
          </a:xfrm>
          <a:prstGeom prst="flowChartAlternateProcess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80" y="1996844"/>
            <a:ext cx="3702537" cy="2776903"/>
          </a:xfrm>
          <a:prstGeom prst="ellipse">
            <a:avLst/>
          </a:prstGeom>
        </p:spPr>
      </p:pic>
      <p:sp>
        <p:nvSpPr>
          <p:cNvPr id="7" name="TextBox 6"/>
          <p:cNvSpPr txBox="1"/>
          <p:nvPr/>
        </p:nvSpPr>
        <p:spPr>
          <a:xfrm rot="714493">
            <a:off x="4500537" y="946745"/>
            <a:ext cx="3050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华文隶书" panose="02010800040101010101" charset="-122"/>
                <a:ea typeface="华文隶书" panose="02010800040101010101" charset="-122"/>
              </a:rPr>
              <a:t>娱乐</a:t>
            </a:r>
            <a:endParaRPr lang="zh-CN" altLang="en-US" sz="6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91590" y="58864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男生之间情同手足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98770" y="70675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女生之间更是亲密无比</a:t>
            </a:r>
            <a:endParaRPr lang="zh-CN" altLang="en-US"/>
          </a:p>
        </p:txBody>
      </p:sp>
      <p:pic>
        <p:nvPicPr>
          <p:cNvPr id="4" name="图片 3" descr="IMG_20171023_2046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60000">
            <a:off x="271145" y="1194435"/>
            <a:ext cx="1604645" cy="2140585"/>
          </a:xfrm>
          <a:prstGeom prst="rect">
            <a:avLst/>
          </a:prstGeom>
        </p:spPr>
      </p:pic>
      <p:pic>
        <p:nvPicPr>
          <p:cNvPr id="5" name="图片 4" descr="psb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80000">
            <a:off x="5070475" y="3185160"/>
            <a:ext cx="2105660" cy="2808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40000">
            <a:off x="1765935" y="1791970"/>
            <a:ext cx="1957070" cy="2609850"/>
          </a:xfrm>
          <a:prstGeom prst="rect">
            <a:avLst/>
          </a:prstGeom>
        </p:spPr>
      </p:pic>
      <p:pic>
        <p:nvPicPr>
          <p:cNvPr id="8" name="图片 7" descr="照片收集器IMG_20170506_202205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" y="3850640"/>
            <a:ext cx="1922780" cy="2564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855" y="1343660"/>
            <a:ext cx="1705610" cy="28441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" y="835025"/>
            <a:ext cx="2054860" cy="2740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2526913" y="946972"/>
            <a:ext cx="615553" cy="3058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6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欢声笑语去上课</a:t>
            </a:r>
            <a:endParaRPr lang="zh-CN" altLang="en-US" sz="2800" dirty="0">
              <a:solidFill>
                <a:schemeClr val="accent6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0" y="3575144"/>
            <a:ext cx="3211125" cy="2408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照片收集器IMG_20170608_155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3629660" y="584200"/>
            <a:ext cx="1854200" cy="3287395"/>
          </a:xfrm>
          <a:prstGeom prst="roundRect">
            <a:avLst/>
          </a:prstGeom>
        </p:spPr>
      </p:pic>
      <p:sp>
        <p:nvSpPr>
          <p:cNvPr id="10" name="文本框 9"/>
          <p:cNvSpPr txBox="1"/>
          <p:nvPr/>
        </p:nvSpPr>
        <p:spPr>
          <a:xfrm rot="840000">
            <a:off x="5544185" y="1190625"/>
            <a:ext cx="613410" cy="2580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800" dirty="0" smtClean="0">
                <a:solidFill>
                  <a:schemeClr val="accent6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课堂上认真听讲</a:t>
            </a:r>
            <a:endParaRPr lang="zh-CN" altLang="en-US" sz="2800" dirty="0" smtClean="0">
              <a:solidFill>
                <a:schemeClr val="accent6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54120" y="3807460"/>
            <a:ext cx="490220" cy="23393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/>
            <a:r>
              <a:rPr lang="zh-CN" altLang="en-US" sz="2000" dirty="0" smtClean="0">
                <a:solidFill>
                  <a:schemeClr val="accent6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体育课上活力四射</a:t>
            </a:r>
            <a:endParaRPr lang="zh-CN" altLang="en-US" sz="2000" dirty="0" smtClean="0">
              <a:solidFill>
                <a:schemeClr val="accent6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0000">
            <a:off x="6009640" y="2788285"/>
            <a:ext cx="2155190" cy="28759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575675" y="2461260"/>
            <a:ext cx="459740" cy="30632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>
                <a:sym typeface="+mn-ea"/>
              </a:rPr>
              <a:t>课堂上互相讨论共同解决问题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95" y="925465"/>
            <a:ext cx="1806258" cy="240834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678" y="527738"/>
            <a:ext cx="3211125" cy="24083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744">
            <a:off x="3130625" y="3308786"/>
            <a:ext cx="3211125" cy="24083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965" y="2961005"/>
            <a:ext cx="2328545" cy="3105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6800" y="594360"/>
            <a:ext cx="551815" cy="5273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400"/>
              <a:t>主题班会上大家一起商讨共建美好未来</a:t>
            </a:r>
            <a:endParaRPr lang="zh-CN" altLang="en-US" sz="2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同学勇跃参加各社团活动</a:t>
            </a:r>
            <a:endParaRPr lang="zh-CN" altLang="en-US"/>
          </a:p>
        </p:txBody>
      </p:sp>
      <p:pic>
        <p:nvPicPr>
          <p:cNvPr id="5" name="图片 4" descr="照片收集器IMG_20170610_0946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520000">
            <a:off x="490220" y="1097280"/>
            <a:ext cx="1473200" cy="1966595"/>
          </a:xfrm>
          <a:prstGeom prst="rect">
            <a:avLst/>
          </a:prstGeom>
        </p:spPr>
      </p:pic>
      <p:pic>
        <p:nvPicPr>
          <p:cNvPr id="6" name="图片 5" descr="IMG_20171021_144419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04540"/>
            <a:ext cx="3564255" cy="2673350"/>
          </a:xfrm>
          <a:prstGeom prst="rect">
            <a:avLst/>
          </a:prstGeom>
        </p:spPr>
      </p:pic>
      <p:pic>
        <p:nvPicPr>
          <p:cNvPr id="3" name="图片 2" descr="p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055" y="1249680"/>
            <a:ext cx="2364740" cy="42056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80375" y="1249680"/>
            <a:ext cx="551815" cy="4358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400">
                <a:solidFill>
                  <a:srgbClr val="7030A0"/>
                </a:solidFill>
              </a:rPr>
              <a:t>成员在社团中工作表现积极优秀</a:t>
            </a:r>
            <a:endParaRPr lang="zh-CN" altLang="en-US" sz="2400">
              <a:solidFill>
                <a:srgbClr val="7030A0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 rot="890695">
            <a:off x="1924050" y="2470785"/>
            <a:ext cx="266890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</a:bodyPr>
          <a:p>
            <a:r>
              <a:rPr lang="zh-CN" altLang="en-US" sz="3600" dirty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志愿者服务</a:t>
            </a:r>
            <a:endParaRPr lang="zh-CN" altLang="en-US" sz="3600" dirty="0">
              <a:ln w="18415" cmpd="sng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周末时常一起聚餐共度欢声笑语时光</a:t>
            </a:r>
            <a:endParaRPr lang="zh-CN" altLang="en-US" sz="2400"/>
          </a:p>
        </p:txBody>
      </p:sp>
      <p:pic>
        <p:nvPicPr>
          <p:cNvPr id="4" name="图片 3" descr="psb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445" y="1043940"/>
            <a:ext cx="4238625" cy="2384425"/>
          </a:xfrm>
          <a:prstGeom prst="rect">
            <a:avLst/>
          </a:prstGeom>
        </p:spPr>
      </p:pic>
      <p:pic>
        <p:nvPicPr>
          <p:cNvPr id="7" name="图片 6" descr="QQ图片20171114180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2442210"/>
            <a:ext cx="3623310" cy="3623310"/>
          </a:xfrm>
          <a:prstGeom prst="rect">
            <a:avLst/>
          </a:prstGeom>
        </p:spPr>
      </p:pic>
      <p:pic>
        <p:nvPicPr>
          <p:cNvPr id="8" name="图片 7" descr="照片收集器IMG_20170523_2148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80000">
            <a:off x="4637405" y="3519170"/>
            <a:ext cx="1858010" cy="2480945"/>
          </a:xfrm>
          <a:prstGeom prst="roundRect">
            <a:avLst/>
          </a:prstGeom>
        </p:spPr>
      </p:pic>
      <p:pic>
        <p:nvPicPr>
          <p:cNvPr id="9" name="图片 8" descr="照片收集器IMG_20170522_201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0000">
            <a:off x="7012940" y="3519170"/>
            <a:ext cx="1859280" cy="2480945"/>
          </a:xfrm>
          <a:prstGeom prst="roundRect">
            <a:avLst/>
          </a:prstGeom>
        </p:spPr>
      </p:pic>
    </p:spTree>
    <p:custDataLst>
      <p:tags r:id="rId5"/>
    </p:custData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55" y="568325"/>
            <a:ext cx="4279900" cy="535940"/>
          </a:xfrm>
        </p:spPr>
        <p:txBody>
          <a:bodyPr/>
          <a:p>
            <a:r>
              <a:rPr lang="zh-CN" altLang="en-US" sz="2400">
                <a:solidFill>
                  <a:srgbClr val="002060"/>
                </a:solidFill>
              </a:rPr>
              <a:t>积极参加校外公益跑步活动</a:t>
            </a:r>
            <a:endParaRPr lang="zh-CN" altLang="en-US" sz="2400">
              <a:solidFill>
                <a:srgbClr val="002060"/>
              </a:solidFill>
            </a:endParaRPr>
          </a:p>
        </p:txBody>
      </p:sp>
      <p:pic>
        <p:nvPicPr>
          <p:cNvPr id="4" name="图片 3" descr="QQ图片201711141608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" y="3284220"/>
            <a:ext cx="3752850" cy="2813050"/>
          </a:xfrm>
          <a:prstGeom prst="rect">
            <a:avLst/>
          </a:prstGeom>
        </p:spPr>
      </p:pic>
      <p:pic>
        <p:nvPicPr>
          <p:cNvPr id="6" name="图片 5" descr="QQ图片201711141626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75" y="3284220"/>
            <a:ext cx="3749040" cy="2813050"/>
          </a:xfrm>
          <a:prstGeom prst="rect">
            <a:avLst/>
          </a:prstGeom>
        </p:spPr>
      </p:pic>
      <p:pic>
        <p:nvPicPr>
          <p:cNvPr id="3" name="图片 2" descr="QQ图片20171114181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95" y="1037590"/>
            <a:ext cx="3660775" cy="2743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0480" y="744220"/>
            <a:ext cx="4540885" cy="55118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班中牛人秀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照片收集器IMG_20170511_2236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0" y="1847850"/>
            <a:ext cx="2781300" cy="3711575"/>
          </a:xfrm>
          <a:prstGeom prst="rect">
            <a:avLst/>
          </a:prstGeom>
        </p:spPr>
      </p:pic>
      <p:pic>
        <p:nvPicPr>
          <p:cNvPr id="7" name="图片 6" descr="QQ图片201711141617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" y="664845"/>
            <a:ext cx="3258820" cy="2446020"/>
          </a:xfrm>
          <a:prstGeom prst="rect">
            <a:avLst/>
          </a:prstGeom>
        </p:spPr>
      </p:pic>
      <p:pic>
        <p:nvPicPr>
          <p:cNvPr id="8" name="图片 7" descr="7FAE6328AAF44D3E8896C1DE31B358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3495040"/>
            <a:ext cx="3100705" cy="2325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15" y="3412490"/>
            <a:ext cx="1694180" cy="3012440"/>
          </a:xfrm>
          <a:prstGeom prst="rect">
            <a:avLst/>
          </a:prstGeom>
        </p:spPr>
      </p:pic>
      <p:pic>
        <p:nvPicPr>
          <p:cNvPr id="10" name="图片 9" descr="照片收集器IMG_20170612_1917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363220"/>
            <a:ext cx="2285365" cy="30492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115" y="4610735"/>
            <a:ext cx="8065770" cy="1711325"/>
          </a:xfrm>
        </p:spPr>
        <p:txBody>
          <a:bodyPr>
            <a:noAutofit/>
          </a:bodyPr>
          <a:lstStyle/>
          <a:p>
            <a:pPr algn="ctr"/>
            <a:br>
              <a:rPr lang="zh-CN" altLang="en-US" sz="3200" dirty="0">
                <a:solidFill>
                  <a:srgbClr val="0000FF"/>
                </a:solidFill>
                <a:latin typeface="新宋体" panose="02010609030101010101" charset="-122"/>
                <a:ea typeface="新宋体" panose="02010609030101010101" charset="-122"/>
              </a:rPr>
            </a:br>
            <a:r>
              <a:rPr lang="zh-CN" altLang="en-US" sz="1800" b="1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班徽含义</a:t>
            </a:r>
            <a:br>
              <a:rPr lang="zh-CN" altLang="en-US" sz="1800" b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en-US" sz="1800" b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    地球万物，物物相连，物联网无处不在，</a:t>
            </a:r>
            <a:r>
              <a:rPr lang="zh-CN" altLang="en-US" sz="1800" b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变形</a:t>
            </a:r>
            <a:r>
              <a:rPr lang="en-US" altLang="zh-CN" sz="1800" b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“3”</a:t>
            </a:r>
            <a:r>
              <a:rPr lang="zh-CN" altLang="en-US" sz="1800" b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着托着地球，表示</a:t>
            </a:r>
            <a:r>
              <a:rPr lang="en-US" altLang="zh-CN" sz="1800" b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3</a:t>
            </a:r>
            <a:r>
              <a:rPr lang="zh-CN" altLang="en-US" sz="1800" b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班将支撑起物联网的一片天。</a:t>
            </a:r>
            <a:br>
              <a:rPr lang="zh-CN" altLang="en-US" sz="1800" b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en-US" sz="1800" b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同心圆，代表作全班同一条心，</a:t>
            </a:r>
            <a:r>
              <a:rPr lang="zh-CN" altLang="en-US" sz="1800" b="0" dirty="0" smtClean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齐心协力。</a:t>
            </a:r>
            <a:br>
              <a:rPr lang="zh-CN" altLang="en-US" sz="1800" b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</a:br>
            <a:endParaRPr lang="zh-CN" altLang="en-US" sz="1800" b="0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内容占位符 3" descr="龚章俊班徽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045" y="1272540"/>
            <a:ext cx="3390265" cy="33381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86" y="564700"/>
            <a:ext cx="2568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中宋" pitchFamily="2" charset="-122"/>
                <a:ea typeface="华文中宋" pitchFamily="2" charset="-122"/>
              </a:rPr>
              <a:t>班徽：</a:t>
            </a:r>
            <a:endParaRPr lang="zh-CN" altLang="en-US" sz="40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5" name="内容占位符 3" descr="[%7)SVH%O]W2QKZM8RQUX`A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5" y="1456690"/>
            <a:ext cx="4603115" cy="315404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5310505" y="564515"/>
            <a:ext cx="2453005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/>
              <a:t>班旗</a:t>
            </a:r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图片201711141743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636905"/>
            <a:ext cx="3981450" cy="2239010"/>
          </a:xfrm>
          <a:prstGeom prst="rect">
            <a:avLst/>
          </a:prstGeom>
        </p:spPr>
      </p:pic>
      <p:pic>
        <p:nvPicPr>
          <p:cNvPr id="4" name="图片 3" descr="QQ图片201711141618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">
            <a:off x="591185" y="3674745"/>
            <a:ext cx="2959735" cy="2221230"/>
          </a:xfrm>
          <a:prstGeom prst="rect">
            <a:avLst/>
          </a:prstGeom>
        </p:spPr>
      </p:pic>
      <p:pic>
        <p:nvPicPr>
          <p:cNvPr id="5" name="图片 4" descr="QQ图片20171114175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20000">
            <a:off x="4213860" y="3085465"/>
            <a:ext cx="1679575" cy="2987040"/>
          </a:xfrm>
          <a:prstGeom prst="rect">
            <a:avLst/>
          </a:prstGeom>
        </p:spPr>
      </p:pic>
      <p:pic>
        <p:nvPicPr>
          <p:cNvPr id="6" name="图片 5" descr="QQ图片20171114175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0000">
            <a:off x="6799580" y="2964815"/>
            <a:ext cx="1719580" cy="3063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85" y="1188720"/>
            <a:ext cx="1902460" cy="2536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本框 6"/>
          <p:cNvSpPr txBox="1"/>
          <p:nvPr/>
        </p:nvSpPr>
        <p:spPr>
          <a:xfrm>
            <a:off x="4276725" y="735965"/>
            <a:ext cx="321754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友谊天长地久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97840" cy="312420"/>
          </a:xfrm>
        </p:spPr>
        <p:txBody>
          <a:bodyPr>
            <a:normAutofit fontScale="90000"/>
          </a:bodyPr>
          <a:lstStyle/>
          <a:p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0220" y="2267585"/>
            <a:ext cx="5162550" cy="18167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9600" dirty="0">
                <a:solidFill>
                  <a:srgbClr val="CC3300"/>
                </a:solidFill>
                <a:latin typeface="华文彩云" pitchFamily="2" charset="-122"/>
                <a:ea typeface="华文彩云" pitchFamily="2" charset="-122"/>
              </a:rPr>
              <a:t>谢谢观看</a:t>
            </a:r>
            <a:endParaRPr lang="zh-CN" altLang="en-US" sz="9600" dirty="0">
              <a:solidFill>
                <a:srgbClr val="CC3300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23000" y="5738495"/>
            <a:ext cx="2831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16</a:t>
            </a:r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物联网</a:t>
            </a:r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班</a:t>
            </a:r>
            <a:endParaRPr lang="zh-CN" altLang="en-US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" y="334010"/>
            <a:ext cx="7894320" cy="864235"/>
          </a:xfrm>
        </p:spPr>
        <p:txBody>
          <a:bodyPr>
            <a:normAutofit/>
          </a:bodyPr>
          <a:lstStyle/>
          <a:p>
            <a:pPr algn="l"/>
            <a:r>
              <a:rPr lang="zh-CN" altLang="en-US" sz="4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sz="4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92D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一、 班级</a:t>
            </a:r>
            <a:r>
              <a:rPr lang="zh-CN" altLang="en-US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92D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日常管理</a:t>
            </a:r>
            <a:r>
              <a:rPr lang="zh-CN" altLang="en-US" sz="4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92D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制度</a:t>
            </a:r>
            <a:r>
              <a:rPr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92D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92D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980" y="1198245"/>
            <a:ext cx="8669655" cy="5171440"/>
          </a:xfrm>
        </p:spPr>
        <p:txBody>
          <a:bodyPr>
            <a:normAutofit fontScale="90000"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1、学习：</a:t>
            </a:r>
            <a:endParaRPr lang="zh-CN" altLang="en-US" sz="40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大学生的主要任务是学习,大家必须充分重视，努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   力做到:  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1.1按时上课,不迟到,不早退,不逃课。  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1.2有事不能上课要按照有关程序请假,获得批准方可，否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   则，按旷课处理。  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1.3积极配合相应科代表的工作,认真完成作业,按时上交。  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1.4遵守课堂纪律,尊重老师,体现出大学生应有的风度。 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1.5课堂会议上应把自己的手机调成振动或关机。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1.6考试禁止违纪、作弊行为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 sz="2800" dirty="0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 tmFilter="0,0; .5, 1; 1, 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094" y="1008529"/>
            <a:ext cx="8229600" cy="4525963"/>
          </a:xfrm>
        </p:spPr>
        <p:txBody>
          <a:bodyPr>
            <a:normAutofit fontScale="90000"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2、卫生： </a:t>
            </a:r>
            <a:endParaRPr lang="zh-CN" altLang="en-US" sz="40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2.1宿舍卫生每日打扫,值日生要尽职尽责,认真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对待,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2.2注重个人卫生。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l"/>
            <a:r>
              <a:rPr lang="zh-CN" altLang="en-US" sz="4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3、活动</a:t>
            </a:r>
            <a:endParaRPr lang="zh-CN" altLang="en-US" sz="40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3.1对于班级组织的各项活动,同学们要热心关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   注，积极参与,共建一个团结界奋进的班级体。  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3.2对于院、校组织的活动,同学们也应认真对待,敢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   于挑战自我</a:t>
            </a:r>
            <a:r>
              <a:rPr lang="zh-CN" altLang="en-US" sz="2800" dirty="0" smtClean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，为</a:t>
            </a:r>
            <a:r>
              <a:rPr lang="zh-CN" altLang="en-US" sz="2800" dirty="0">
                <a:solidFill>
                  <a:srgbClr val="CC3300"/>
                </a:solidFill>
                <a:latin typeface="楷体" panose="02010609060101010101" charset="-122"/>
                <a:ea typeface="楷体" panose="02010609060101010101" charset="-122"/>
              </a:rPr>
              <a:t>班级和个人的荣誉拼搏</a:t>
            </a:r>
            <a:endParaRPr lang="zh-CN" altLang="en-US" sz="2800" dirty="0">
              <a:solidFill>
                <a:srgbClr val="CC33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071" y="15361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48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二、班委管理制度 </a:t>
            </a:r>
            <a:endParaRPr lang="zh-CN" altLang="en-US" sz="4800" dirty="0">
              <a:ln>
                <a:solidFill>
                  <a:srgbClr val="C00000"/>
                </a:solidFill>
              </a:ln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01009"/>
            <a:ext cx="8947785" cy="517144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（1）要求班委责任心强，热衷工作，全心全意为同学</a:t>
            </a:r>
            <a:endParaRPr lang="zh-CN" altLang="en-US" sz="28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们服务；   </a:t>
            </a:r>
            <a:endParaRPr lang="zh-CN" altLang="en-US" sz="28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（2）恪守职责，认真负责，按时出色的完成任务；</a:t>
            </a:r>
            <a:endParaRPr lang="zh-CN" altLang="en-US" sz="28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（3）积极预备各项活动，努力为班级争取荣誉；   </a:t>
            </a:r>
            <a:endParaRPr lang="zh-CN" altLang="en-US" sz="28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（4）团结同学，带动同学积极参加各项班级活动；   </a:t>
            </a:r>
            <a:endParaRPr lang="zh-CN" altLang="en-US" sz="28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（5）思想保持先进，积极向上，心胸宽广；   </a:t>
            </a:r>
            <a:endParaRPr lang="zh-CN" altLang="en-US" sz="28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（6）班干部之间要团结互相协作，严禁搞小团体主义</a:t>
            </a:r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；</a:t>
            </a:r>
            <a:endParaRPr lang="zh-CN" altLang="en-US" sz="28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（</a:t>
            </a:r>
            <a:r>
              <a:rPr lang="en-US" altLang="zh-CN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7</a:t>
            </a:r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）</a:t>
            </a:r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班干在工作中，要积极征求同学们的意见，维护</a:t>
            </a:r>
            <a:endParaRPr lang="zh-CN" altLang="en-US" sz="28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班级的利益，有情况要及时向辅导员反映</a:t>
            </a:r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；</a:t>
            </a:r>
            <a:endParaRPr lang="zh-CN" altLang="en-US" sz="28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（</a:t>
            </a:r>
            <a:r>
              <a:rPr lang="en-US" altLang="zh-CN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8</a:t>
            </a:r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）</a:t>
            </a:r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班干严禁以权谋私</a:t>
            </a:r>
            <a:r>
              <a:rPr lang="zh-CN" altLang="en-US" sz="28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；</a:t>
            </a:r>
            <a:endParaRPr lang="zh-CN" altLang="en-US" sz="28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60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班级口号</a:t>
            </a:r>
            <a:endParaRPr lang="zh-CN" altLang="en-US" sz="60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3491" y="110221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4400" dirty="0">
              <a:latin typeface="华文琥珀" pitchFamily="2" charset="-122"/>
              <a:ea typeface="华文琥珀" pitchFamily="2" charset="-122"/>
            </a:endParaRPr>
          </a:p>
          <a:p>
            <a:pPr marL="0" indent="0">
              <a:buNone/>
            </a:pPr>
            <a:r>
              <a:rPr lang="zh-CN" altLang="en-US" sz="4400" dirty="0" smtClean="0">
                <a:latin typeface="华文琥珀" pitchFamily="2" charset="-122"/>
                <a:ea typeface="华文琥珀" pitchFamily="2" charset="-122"/>
              </a:rPr>
              <a:t>心心相连</a:t>
            </a:r>
            <a:endParaRPr lang="en-US" altLang="zh-CN" sz="4400" dirty="0" smtClean="0">
              <a:latin typeface="华文琥珀" pitchFamily="2" charset="-122"/>
              <a:ea typeface="华文琥珀" pitchFamily="2" charset="-122"/>
            </a:endParaRPr>
          </a:p>
          <a:p>
            <a:pPr marL="0" indent="0">
              <a:buNone/>
            </a:pPr>
            <a:r>
              <a:rPr lang="zh-CN" altLang="en-US" sz="4400" dirty="0" smtClean="0">
                <a:latin typeface="华文琥珀" pitchFamily="2" charset="-122"/>
                <a:ea typeface="华文琥珀" pitchFamily="2" charset="-122"/>
              </a:rPr>
              <a:t>       爱</a:t>
            </a:r>
            <a:r>
              <a:rPr lang="zh-CN" altLang="en-US" sz="4400" dirty="0">
                <a:latin typeface="华文琥珀" pitchFamily="2" charset="-122"/>
                <a:ea typeface="华文琥珀" pitchFamily="2" charset="-122"/>
              </a:rPr>
              <a:t>我物</a:t>
            </a:r>
            <a:r>
              <a:rPr lang="zh-CN" altLang="en-US" sz="4400" dirty="0" smtClean="0">
                <a:latin typeface="华文琥珀" pitchFamily="2" charset="-122"/>
                <a:ea typeface="华文琥珀" pitchFamily="2" charset="-122"/>
              </a:rPr>
              <a:t>联</a:t>
            </a:r>
            <a:endParaRPr lang="en-US" altLang="zh-CN" sz="4400" dirty="0" smtClean="0">
              <a:latin typeface="华文琥珀" pitchFamily="2" charset="-122"/>
              <a:ea typeface="华文琥珀" pitchFamily="2" charset="-122"/>
            </a:endParaRPr>
          </a:p>
          <a:p>
            <a:pPr marL="0" indent="0">
              <a:buNone/>
            </a:pPr>
            <a:r>
              <a:rPr lang="zh-CN" altLang="en-US" sz="4400" dirty="0" smtClean="0">
                <a:latin typeface="华文琥珀" pitchFamily="2" charset="-122"/>
                <a:ea typeface="华文琥珀" pitchFamily="2" charset="-122"/>
              </a:rPr>
              <a:t>           学</a:t>
            </a:r>
            <a:r>
              <a:rPr lang="zh-CN" altLang="en-US" sz="4400" dirty="0">
                <a:latin typeface="华文琥珀" pitchFamily="2" charset="-122"/>
                <a:ea typeface="华文琥珀" pitchFamily="2" charset="-122"/>
              </a:rPr>
              <a:t>思</a:t>
            </a:r>
            <a:r>
              <a:rPr lang="zh-CN" altLang="en-US" sz="4400" dirty="0" smtClean="0">
                <a:latin typeface="华文琥珀" pitchFamily="2" charset="-122"/>
                <a:ea typeface="华文琥珀" pitchFamily="2" charset="-122"/>
              </a:rPr>
              <a:t>并联</a:t>
            </a:r>
            <a:endParaRPr lang="en-US" altLang="zh-CN" sz="4400" dirty="0" smtClean="0">
              <a:latin typeface="华文琥珀" pitchFamily="2" charset="-122"/>
              <a:ea typeface="华文琥珀" pitchFamily="2" charset="-122"/>
            </a:endParaRPr>
          </a:p>
          <a:p>
            <a:pPr marL="0" indent="0">
              <a:buNone/>
            </a:pPr>
            <a:r>
              <a:rPr lang="zh-CN" altLang="en-US" sz="4400" dirty="0" smtClean="0">
                <a:latin typeface="华文琥珀" pitchFamily="2" charset="-122"/>
                <a:ea typeface="华文琥珀" pitchFamily="2" charset="-122"/>
              </a:rPr>
              <a:t>                共</a:t>
            </a:r>
            <a:r>
              <a:rPr lang="zh-CN" altLang="en-US" sz="4400" dirty="0">
                <a:latin typeface="华文琥珀" pitchFamily="2" charset="-122"/>
                <a:ea typeface="华文琥珀" pitchFamily="2" charset="-122"/>
              </a:rPr>
              <a:t>创物</a:t>
            </a:r>
            <a:r>
              <a:rPr lang="zh-CN" altLang="en-US" sz="4400" dirty="0" smtClean="0">
                <a:latin typeface="华文琥珀" pitchFamily="2" charset="-122"/>
                <a:ea typeface="华文琥珀" pitchFamily="2" charset="-122"/>
              </a:rPr>
              <a:t>联</a:t>
            </a:r>
            <a:endParaRPr lang="zh-CN" altLang="en-US" sz="4400" dirty="0">
              <a:latin typeface="华文琥珀" pitchFamily="2" charset="-122"/>
              <a:ea typeface="华文琥珀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609" y="101600"/>
            <a:ext cx="6750000" cy="864000"/>
          </a:xfrm>
        </p:spPr>
        <p:txBody>
          <a:bodyPr/>
          <a:lstStyle/>
          <a:p>
            <a:pPr algn="l"/>
            <a:r>
              <a:rPr lang="zh-CN" altLang="en-US" b="1" dirty="0"/>
              <a:t>班歌：</a:t>
            </a:r>
            <a:r>
              <a:rPr lang="zh-CN" altLang="en-US" sz="44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骄傲的少年</a:t>
            </a:r>
            <a:endParaRPr lang="zh-CN" altLang="en-US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965835"/>
            <a:ext cx="3990975" cy="53543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在一开始 当初我还是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一个天真而又爱哭的孩子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十年之后 终于才明白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只要全力以赴就无所谓失败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转眼间 一切都已改变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新的起点新的世界就在眼前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受过伤 也流过了眼泪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为了梦想疯狂这一次又怎样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奔跑吧 骄傲的少年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i="1" dirty="0" smtClean="0">
                <a:solidFill>
                  <a:schemeClr val="tx2">
                    <a:lumMod val="75000"/>
                  </a:schemeClr>
                </a:solidFill>
              </a:rPr>
              <a:t>年轻的心里面是坚定的信念</a:t>
            </a:r>
            <a:endParaRPr lang="zh-CN" altLang="en-US" sz="2000" b="1" i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i="1" dirty="0" smtClean="0">
                <a:solidFill>
                  <a:schemeClr val="tx2">
                    <a:lumMod val="75000"/>
                  </a:schemeClr>
                </a:solidFill>
              </a:rPr>
              <a:t>燃烧</a:t>
            </a: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吧 骄傲的热血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胜利的歌我要再唱一遍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36465" y="1746250"/>
            <a:ext cx="4093845" cy="479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世界之大 总想要去飞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就算满身伤痕也不曾后悔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无人喝彩 依然在期待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雨后的彩虹它是那样的精彩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转眼间 一切都已改变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新的起点新的世界就在眼前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受过伤 也流过了眼泪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为了梦想疯狂这一次又怎样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奔跑吧 骄傲的少年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年轻的心里面是坚定的信念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燃烧吧 骄傲的热血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357505" indent="-357505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chemeClr val="tx2">
                    <a:lumMod val="75000"/>
                  </a:schemeClr>
                </a:solidFill>
              </a:rPr>
              <a:t>胜利的歌我要再唱一遍</a:t>
            </a:r>
            <a:endParaRPr lang="zh-CN" altLang="en-US" sz="20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1331">
            <a:off x="242691" y="4008583"/>
            <a:ext cx="3182800" cy="2387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3062">
            <a:off x="5537707" y="4008583"/>
            <a:ext cx="3386000" cy="2539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455">
            <a:off x="242691" y="381547"/>
            <a:ext cx="3386000" cy="2539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159">
            <a:off x="5537707" y="381547"/>
            <a:ext cx="3386000" cy="25395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5" y="244255"/>
            <a:ext cx="8458200" cy="634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2942937" y="570115"/>
            <a:ext cx="2272553" cy="121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全家福</a:t>
            </a:r>
            <a:endParaRPr lang="zh-CN" altLang="en-US" sz="54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6813">
            <a:off x="5208122" y="3428346"/>
            <a:ext cx="3567113" cy="2676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917">
            <a:off x="542896" y="610629"/>
            <a:ext cx="3570605" cy="267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1536">
            <a:off x="3324800" y="2165556"/>
            <a:ext cx="2120416" cy="282611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 rot="1102673">
            <a:off x="5472953" y="1089212"/>
            <a:ext cx="3160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0000FF"/>
                </a:solidFill>
              </a:rPr>
              <a:t>活力四射的球员们</a:t>
            </a:r>
            <a:endParaRPr lang="zh-CN" altLang="en-US" sz="4800" dirty="0">
              <a:solidFill>
                <a:srgbClr val="0000FF"/>
              </a:solidFill>
            </a:endParaRPr>
          </a:p>
        </p:txBody>
      </p:sp>
      <p:pic>
        <p:nvPicPr>
          <p:cNvPr id="9" name="图片 8" descr="240400-1404092014449"/>
          <p:cNvPicPr>
            <a:picLocks noChangeAspect="1"/>
          </p:cNvPicPr>
          <p:nvPr/>
        </p:nvPicPr>
        <p:blipFill>
          <a:blip r:embed="rId4"/>
          <a:srcRect l="-11052" t="-8138" r="-1521" b="-6012"/>
          <a:stretch>
            <a:fillRect/>
          </a:stretch>
        </p:blipFill>
        <p:spPr>
          <a:xfrm rot="20379558">
            <a:off x="-14780" y="3774433"/>
            <a:ext cx="3344681" cy="2543978"/>
          </a:xfrm>
          <a:prstGeom prst="rightArrow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5"/>
  <p:tag name="KSO_WM_UNIT_TYPE" val="a"/>
  <p:tag name="KSO_WM_UNIT_INDEX" val="1"/>
  <p:tag name="KSO_WM_UNIT_ID" val="custom160565_1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5"/>
  <p:tag name="KSO_WM_UNIT_TYPE" val="b"/>
  <p:tag name="KSO_WM_UNIT_INDEX" val="1"/>
  <p:tag name="KSO_WM_UNIT_ID" val="custom160565_1*b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.xml><?xml version="1.0" encoding="utf-8"?>
<p:tagLst xmlns:p="http://schemas.openxmlformats.org/presentationml/2006/main">
  <p:tag name="KSO_WM_TEMPLATE_THUMBS_INDEX" val="1、4、5、9、12、15、25、27、28、29"/>
  <p:tag name="KSO_WM_TEMPLATE_CATEGORY" val="custom"/>
  <p:tag name="KSO_WM_TEMPLATE_INDEX" val="160565"/>
  <p:tag name="KSO_WM_TAG_VERSION" val="1.0"/>
  <p:tag name="KSO_WM_SLIDE_ID" val="custom16056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.xml><?xml version="1.0" encoding="utf-8"?>
<p:tagLst xmlns:p="http://schemas.openxmlformats.org/presentationml/2006/main">
  <p:tag name="KSO_WM_TEMPLATE_CATEGORY" val="custom"/>
  <p:tag name="KSO_WM_TEMPLATE_INDEX" val="200"/>
</p:tagLst>
</file>

<file path=ppt/tags/tag5.xml><?xml version="1.0" encoding="utf-8"?>
<p:tagLst xmlns:p="http://schemas.openxmlformats.org/presentationml/2006/main">
  <p:tag name="KSO_WM_TEMPLATE_CATEGORY" val="custom"/>
  <p:tag name="KSO_WM_TEMPLATE_INDEX" val="200"/>
</p:tagLst>
</file>

<file path=ppt/tags/tag6.xml><?xml version="1.0" encoding="utf-8"?>
<p:tagLst xmlns:p="http://schemas.openxmlformats.org/presentationml/2006/main">
  <p:tag name="KSO_WM_TEMPLATE_CATEGORY" val="custom"/>
  <p:tag name="KSO_WM_TEMPLATE_INDEX" val="200"/>
</p:tagLst>
</file>

<file path=ppt/tags/tag7.xml><?xml version="1.0" encoding="utf-8"?>
<p:tagLst xmlns:p="http://schemas.openxmlformats.org/presentationml/2006/main">
  <p:tag name="KSO_WM_TEMPLATE_CATEGORY" val="custom"/>
  <p:tag name="KSO_WM_TEMPLATE_INDEX" val="200"/>
</p:tagLst>
</file>

<file path=ppt/tags/tag8.xml><?xml version="1.0" encoding="utf-8"?>
<p:tagLst xmlns:p="http://schemas.openxmlformats.org/presentationml/2006/main">
  <p:tag name="KSO_WM_TEMPLATE_CATEGORY" val="custom"/>
  <p:tag name="KSO_WM_TEMPLATE_INDEX" val="20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1183</Words>
  <Application>WPS 演示</Application>
  <PresentationFormat>全屏显示(4:3)</PresentationFormat>
  <Paragraphs>126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华文行楷</vt:lpstr>
      <vt:lpstr>新宋体</vt:lpstr>
      <vt:lpstr>楷体</vt:lpstr>
      <vt:lpstr>华文中宋</vt:lpstr>
      <vt:lpstr>华文新魏</vt:lpstr>
      <vt:lpstr>华文琥珀</vt:lpstr>
      <vt:lpstr>华文隶书</vt:lpstr>
      <vt:lpstr>Calibri</vt:lpstr>
      <vt:lpstr>微软雅黑</vt:lpstr>
      <vt:lpstr>Arial Unicode MS</vt:lpstr>
      <vt:lpstr>华文彩云</vt:lpstr>
      <vt:lpstr>Office 主题​​</vt:lpstr>
      <vt:lpstr>16物联网3班 班风学风建设</vt:lpstr>
      <vt:lpstr> 班徽含义     地球万物，物物相连，物联网无处不在，变形“3”着托着地球，表示3班将支撑起物联网的一片天。 同心圆，代表作全班同一条心，齐心协力。 </vt:lpstr>
      <vt:lpstr> 一、 班级日常管理制度 </vt:lpstr>
      <vt:lpstr>PowerPoint 演示文稿</vt:lpstr>
      <vt:lpstr>二、班委管理制度 </vt:lpstr>
      <vt:lpstr>班级口号</vt:lpstr>
      <vt:lpstr>班歌：骄傲的少年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同学勇跃参加各社团活动</vt:lpstr>
      <vt:lpstr>周末时常一起聚餐共度欢声笑语时光</vt:lpstr>
      <vt:lpstr>积极参加校外公益跑步活动</vt:lpstr>
      <vt:lpstr>班中牛人秀</vt:lpstr>
      <vt:lpstr>PowerPoint 演示文稿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16物联网3班 班风学风建设</dc:title>
  <dc:creator>Administrator</dc:creator>
  <cp:lastModifiedBy>…………持…………</cp:lastModifiedBy>
  <cp:revision>76</cp:revision>
  <dcterms:created xsi:type="dcterms:W3CDTF">2015-05-05T08:02:00Z</dcterms:created>
  <dcterms:modified xsi:type="dcterms:W3CDTF">2017-11-14T12:04:20Z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